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33"/>
  </p:notesMasterIdLst>
  <p:handoutMasterIdLst>
    <p:handoutMasterId r:id="rId34"/>
  </p:handoutMasterIdLst>
  <p:sldIdLst>
    <p:sldId id="401" r:id="rId2"/>
    <p:sldId id="450" r:id="rId3"/>
    <p:sldId id="451" r:id="rId4"/>
    <p:sldId id="452" r:id="rId5"/>
    <p:sldId id="453" r:id="rId6"/>
    <p:sldId id="257" r:id="rId7"/>
    <p:sldId id="258" r:id="rId8"/>
    <p:sldId id="457" r:id="rId9"/>
    <p:sldId id="259" r:id="rId10"/>
    <p:sldId id="469" r:id="rId11"/>
    <p:sldId id="458" r:id="rId12"/>
    <p:sldId id="459" r:id="rId13"/>
    <p:sldId id="461" r:id="rId14"/>
    <p:sldId id="462" r:id="rId15"/>
    <p:sldId id="463" r:id="rId16"/>
    <p:sldId id="464" r:id="rId17"/>
    <p:sldId id="460" r:id="rId18"/>
    <p:sldId id="465" r:id="rId19"/>
    <p:sldId id="470" r:id="rId20"/>
    <p:sldId id="474" r:id="rId21"/>
    <p:sldId id="466" r:id="rId22"/>
    <p:sldId id="467" r:id="rId23"/>
    <p:sldId id="468" r:id="rId24"/>
    <p:sldId id="471" r:id="rId25"/>
    <p:sldId id="472" r:id="rId26"/>
    <p:sldId id="473" r:id="rId27"/>
    <p:sldId id="283" r:id="rId28"/>
    <p:sldId id="284" r:id="rId29"/>
    <p:sldId id="454" r:id="rId30"/>
    <p:sldId id="455" r:id="rId31"/>
    <p:sldId id="45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4ABBD6-B49C-4877-AA8F-35FC952398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-3.3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Genetic Algorithms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496DDB-7394-4F63-9811-03E114D5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EB758-E0F8-4941-9C86-165CFBB7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" y="1466576"/>
            <a:ext cx="909764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5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26B56A-238D-4B3B-B9FF-0FEC563B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4CB8D-D3CB-4356-9754-9D60B12F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8" y="1782569"/>
            <a:ext cx="7820522" cy="472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BCAB6-2DBB-49D5-82ED-3B2C4F6C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0" y="124988"/>
            <a:ext cx="884996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35249-ACE8-4904-A196-65BFBE50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FAAFB-9F26-47BA-A863-9788D30D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55"/>
            <a:ext cx="9144000" cy="5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6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594B9-BBED-400B-AE6B-D45D7F78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A494C-3F60-42E4-BABC-9D1BD96E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600200"/>
            <a:ext cx="7964011" cy="4991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56C83-64E3-4C38-A901-C9E9AE632742}"/>
              </a:ext>
            </a:extLst>
          </p:cNvPr>
          <p:cNvSpPr txBox="1"/>
          <p:nvPr/>
        </p:nvSpPr>
        <p:spPr>
          <a:xfrm>
            <a:off x="1447800" y="457200"/>
            <a:ext cx="570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Basic Terminology</a:t>
            </a:r>
          </a:p>
        </p:txBody>
      </p:sp>
    </p:spTree>
    <p:extLst>
      <p:ext uri="{BB962C8B-B14F-4D97-AF65-F5344CB8AC3E}">
        <p14:creationId xmlns:p14="http://schemas.microsoft.com/office/powerpoint/2010/main" val="244316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01706-FB43-435D-9E8D-8F8261FB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EF032-21A3-4E01-91A1-35B7D6067D1F}"/>
              </a:ext>
            </a:extLst>
          </p:cNvPr>
          <p:cNvSpPr txBox="1"/>
          <p:nvPr/>
        </p:nvSpPr>
        <p:spPr>
          <a:xfrm>
            <a:off x="1447800" y="457200"/>
            <a:ext cx="570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Basic 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47433-C48F-4B48-AD25-1E1D5BD3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7" y="1371313"/>
            <a:ext cx="774490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1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599FC-981F-4263-BBA1-0BB94911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3BC9D-30EC-49EA-8BE6-046134A3B3FC}"/>
              </a:ext>
            </a:extLst>
          </p:cNvPr>
          <p:cNvSpPr txBox="1"/>
          <p:nvPr/>
        </p:nvSpPr>
        <p:spPr>
          <a:xfrm>
            <a:off x="1447800" y="457200"/>
            <a:ext cx="570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Basic 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B76B9-9C6D-4F56-A1C2-72851596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1351718"/>
            <a:ext cx="768774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E5A64-6259-4C5E-9869-B55D4A5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CF54A-E264-4567-83B4-C03C8E7EECBF}"/>
              </a:ext>
            </a:extLst>
          </p:cNvPr>
          <p:cNvSpPr txBox="1"/>
          <p:nvPr/>
        </p:nvSpPr>
        <p:spPr>
          <a:xfrm>
            <a:off x="1447800" y="430306"/>
            <a:ext cx="570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Basic 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AF985-C7F3-4E4F-B15D-5CA7D384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36" y="1623760"/>
            <a:ext cx="77163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E51B3-7B60-467F-8941-E9663FAD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209EE-FE38-436C-8A89-D49E50B2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9" y="1253938"/>
            <a:ext cx="7106642" cy="4925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B40AA-CD38-4D36-AB95-B058C076BA5C}"/>
              </a:ext>
            </a:extLst>
          </p:cNvPr>
          <p:cNvSpPr txBox="1"/>
          <p:nvPr/>
        </p:nvSpPr>
        <p:spPr>
          <a:xfrm>
            <a:off x="1447800" y="430306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Genetic Algorithm Methodology</a:t>
            </a:r>
          </a:p>
        </p:txBody>
      </p:sp>
    </p:spTree>
    <p:extLst>
      <p:ext uri="{BB962C8B-B14F-4D97-AF65-F5344CB8AC3E}">
        <p14:creationId xmlns:p14="http://schemas.microsoft.com/office/powerpoint/2010/main" val="96132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A7792-5D7F-48D3-B463-9BB99012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2045E-08BD-48D2-A1ED-CD43D2BC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0" y="1209365"/>
            <a:ext cx="812595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68234-AE61-438A-8D32-A80B956D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CDDEA-8D1F-4F2A-9628-A9077A28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8" y="533400"/>
            <a:ext cx="8436682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1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75929-30C0-40D1-A846-27493B2B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554EE-870B-4B47-BF28-07E00B0A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6" y="304800"/>
            <a:ext cx="7664244" cy="60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0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AE486-6B31-42FB-8F4A-11F6DED3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63A18-6085-4E95-B9E5-ABF04F24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11" y="942628"/>
            <a:ext cx="683037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309D93-CC00-4498-B101-A4F4A486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5198D-31FB-4443-BE81-72A0E1CD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350736" cy="43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5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A7417-E578-436A-97CA-782E9A35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94B97-389D-4F75-8159-D8AACB1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280812"/>
            <a:ext cx="804022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1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71112-3DF9-4F69-BB95-1DC8717D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37C09-3E82-468D-9EEA-8F73A026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105"/>
            <a:ext cx="9144000" cy="40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CFA30-BCEE-4A9B-9A39-38BA77C8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3C3A0-89A7-4051-A0FF-C14C4AE6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6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87F1207-4357-4165-AFC9-CFA141EC3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25" y="1188637"/>
            <a:ext cx="2241175" cy="448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">
            <a:extLst>
              <a:ext uri="{FF2B5EF4-FFF2-40B4-BE49-F238E27FC236}">
                <a16:creationId xmlns:a16="http://schemas.microsoft.com/office/drawing/2014/main" id="{48E40C24-F1ED-4771-89DC-3E4553B06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073" y="699476"/>
            <a:ext cx="4795121" cy="5472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Holland, J.  (1992), Adaptation in natural and artificial systems , 2nd Ed.  Cambridge: MIT Press.      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Davis, L. (Ed.) (1991), Handbook of genetic algorithms. New York: Van Nostrand Reinhold.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Goldberg, D. (1989), Genetic algorithms in search, optimization and machine learning.  Addison-Wesley. 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Fogel, D. (1995), Evolutionary computation: Towards a new philosophy of machine intelligence. Piscataway: IEEE Press. 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Bäck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T., Hammel, U.,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Schwefel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H. (1997), ‘Evolutionary computation: Comments on the history and the current state’, IEEE Trans.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Comp. 1, (1)                                            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E7454-816B-4B54-A156-413472CFD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38D7B-74DE-4F27-BFC0-0F6EA23E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D1C0817-5471-414F-A7F3-24CE4FD5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98" y="1463040"/>
            <a:ext cx="2847230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Online Resources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66F0F98-7B9E-4D39-961B-E2DA92D86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163" y="1463039"/>
            <a:ext cx="4156790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http://www.spectroscopynow.com 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http://www.cs.bris.ac.uk/~colin/evollect1/evollect0/index.htm\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IlliGAL  (http://www-illigal.ge.uiuc.edu/index.php3)</a:t>
            </a: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5138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GAlib  (http://lancet.mit.edu/ga/)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3401F-6D2B-4E9A-91FF-F3C524DB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2404C-86B5-41EB-96D0-2E243E2A6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FBEFF0-3DFD-4B60-AF50-E7FDD8D45A55}" type="slidenum">
              <a:rPr kumimoji="0" lang="en-US" sz="5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5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DCDBBEF-AA6C-4BA6-85B2-A17D7F280E38}" type="slidenum">
              <a:rPr kumimoji="0" lang="en-US" sz="5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5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280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CAD0D7B8-E462-453C-B296-CA0154FA54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per" panose="02000506000000020004" pitchFamily="2" charset="0"/>
                <a:ea typeface="+mn-ea"/>
                <a:cs typeface="Segoe UI" panose="020B0502040204020203" pitchFamily="34" charset="0"/>
              </a:rPr>
              <a:t>Email: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per" panose="02000506000000020004" pitchFamily="2" charset="0"/>
                <a:ea typeface="+mn-ea"/>
                <a:cs typeface="Segoe UI" panose="020B0502040204020203" pitchFamily="34" charset="0"/>
              </a:rPr>
              <a:t>monika.e11032@cumail.in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59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History of Genetic Algorithms (GA), Fundamentals of Genetic  Algorithms, Encoding, Operators of Genetic Algorithm, Basic Genetic Algorithm.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DCDBBEF-AA6C-4BA6-85B2-A17D7F280E3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44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Molecular glass structure">
            <a:extLst>
              <a:ext uri="{FF2B5EF4-FFF2-40B4-BE49-F238E27FC236}">
                <a16:creationId xmlns:a16="http://schemas.microsoft.com/office/drawing/2014/main" id="{D50566BA-0902-4320-80B4-EE071C701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9880" r="5120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202" y="844486"/>
            <a:ext cx="7113168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Genetic Algorithms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261388EF-B4CE-4326-979A-2F53CED6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45832" y="343104"/>
            <a:ext cx="731288" cy="84050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F028B4-65EC-48A0-9611-21047D1640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162" b="-6"/>
          <a:stretch/>
        </p:blipFill>
        <p:spPr>
          <a:xfrm>
            <a:off x="133919" y="200748"/>
            <a:ext cx="9551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1D917FAD-3240-4D3F-91A0-9571F75DC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77088" y="970414"/>
            <a:ext cx="462717" cy="53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59902" y="6035040"/>
            <a:ext cx="41148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196E4FA-0509-4C1E-ADB1-D05ADE4219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7FFF4-813C-46E4-91C1-9563C3FF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0" y="6287869"/>
            <a:ext cx="3678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A9D3367-283A-4692-8961-FFC9D4782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820" y="422275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General Introduction to GAs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7F03601-F186-4FCE-B56B-03BDE552E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109749"/>
            <a:ext cx="5562600" cy="513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Genetic algorithms (GAs) are a technique to solve problems which need optimization.</a:t>
            </a: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GAs are a subclass of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Evolutionary Computing 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and are random search algorithms.</a:t>
            </a: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GAs are based on  Darwin’s theory of evolution</a:t>
            </a:r>
            <a:r>
              <a:rPr lang="nl-NL" sz="2000" dirty="0">
                <a:solidFill>
                  <a:srgbClr val="70AD47">
                    <a:lumMod val="50000"/>
                  </a:srgbClr>
                </a:solidFill>
                <a:latin typeface="Tahoma" pitchFamily="34" charset="0"/>
                <a:cs typeface="Tahoma" pitchFamily="34" charset="0"/>
              </a:rPr>
              <a:t> and natural selection.</a:t>
            </a: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65138" marR="0" lvl="1" indent="-46513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History of GAs:</a:t>
            </a:r>
          </a:p>
          <a:p>
            <a:pPr marL="914400" marR="0" lvl="2" indent="-449263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Evolutionary computing evolved in the 1960s.</a:t>
            </a:r>
          </a:p>
          <a:p>
            <a:pPr marL="914400" marR="0" lvl="2" indent="-449263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GAs were created by John Holland in the mid-1970s.</a:t>
            </a:r>
          </a:p>
        </p:txBody>
      </p:sp>
      <p:pic>
        <p:nvPicPr>
          <p:cNvPr id="10244" name="Picture 4" descr="darwin">
            <a:extLst>
              <a:ext uri="{FF2B5EF4-FFF2-40B4-BE49-F238E27FC236}">
                <a16:creationId xmlns:a16="http://schemas.microsoft.com/office/drawing/2014/main" id="{1BA39523-B260-42B8-978B-B440055F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955" y="838200"/>
            <a:ext cx="3467399" cy="51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27A65-C070-4110-BA80-23BF967D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EC3D2-2A17-443A-9FC0-56DD62359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0ECCE3D1-F0A1-4C28-B988-C9A2DA5A8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Biological Background  – The Cell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187117E2-D3A8-47A4-8FCA-2EDD0937B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41148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marR="0" lvl="1" indent="-465138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Every cell is a complex structure of many small “factories” working together.</a:t>
            </a:r>
          </a:p>
          <a:p>
            <a:pPr marL="465138" marR="0" lvl="1" indent="-465138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The center of this all is the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cell nucleus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.</a:t>
            </a:r>
          </a:p>
          <a:p>
            <a:pPr marL="465138" marR="0" lvl="1" indent="-465138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The nucleus contains the genetic information.</a:t>
            </a:r>
          </a:p>
        </p:txBody>
      </p:sp>
      <p:pic>
        <p:nvPicPr>
          <p:cNvPr id="11268" name="Picture 5" descr="animalheader">
            <a:extLst>
              <a:ext uri="{FF2B5EF4-FFF2-40B4-BE49-F238E27FC236}">
                <a16:creationId xmlns:a16="http://schemas.microsoft.com/office/drawing/2014/main" id="{93465A8D-BCDD-4E4B-B0B5-536C3F70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7950"/>
            <a:ext cx="4925992" cy="46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32BAA-5A8D-4F2F-9707-39AE2E570B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FDB3F-568C-4F7E-B97B-A22231AAC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CEF97-73F8-4EA7-8181-BD57DAAA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6" descr="cellnucleus">
            <a:extLst>
              <a:ext uri="{FF2B5EF4-FFF2-40B4-BE49-F238E27FC236}">
                <a16:creationId xmlns:a16="http://schemas.microsoft.com/office/drawing/2014/main" id="{44288D44-4DC5-4840-8C66-314C7129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05000"/>
            <a:ext cx="5115157" cy="473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E01C6-5A67-438A-A040-376B45F7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7" y="222497"/>
            <a:ext cx="329613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dna">
            <a:extLst>
              <a:ext uri="{FF2B5EF4-FFF2-40B4-BE49-F238E27FC236}">
                <a16:creationId xmlns:a16="http://schemas.microsoft.com/office/drawing/2014/main" id="{3764CB6D-749E-4600-9C2B-02EA6C01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3200400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DE70FEF-4C3C-480C-BB28-DD4D8356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Biological Background  – Chromosomes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0AF475B4-7BE0-485F-87C9-170026B0C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Genetic information is stored in the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chromosomes.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Each chromosome is build of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DNA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Chromosomes in humans form pairs.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There are 23 pairs.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The chromosome is divided in parts: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genes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Genes code for properties.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The posibilities of the genes	for one property is called: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allele.</a:t>
            </a: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Every gene has an unique position on the chromosome: 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locus.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44823-DD19-477B-A240-096E93A2E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72251" cy="1423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1A439-3E38-436E-B437-17BED8C7D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1054</Words>
  <Application>Microsoft Office PowerPoint</Application>
  <PresentationFormat>On-screen Show (4:3)</PresentationFormat>
  <Paragraphs>145</Paragraphs>
  <Slides>31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Casper</vt:lpstr>
      <vt:lpstr>Raleway ExtraBold</vt:lpstr>
      <vt:lpstr>Tahoma</vt:lpstr>
      <vt:lpstr>Times New Roman</vt:lpstr>
      <vt:lpstr>Wingdings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Genetic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9</cp:revision>
  <dcterms:created xsi:type="dcterms:W3CDTF">2021-08-10T05:57:45Z</dcterms:created>
  <dcterms:modified xsi:type="dcterms:W3CDTF">2022-10-25T11:25:11Z</dcterms:modified>
</cp:coreProperties>
</file>